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2" r:id="rId13"/>
    <p:sldId id="263" r:id="rId14"/>
    <p:sldId id="269" r:id="rId15"/>
    <p:sldId id="271" r:id="rId16"/>
    <p:sldId id="272" r:id="rId17"/>
    <p:sldId id="273" r:id="rId18"/>
    <p:sldId id="274" r:id="rId19"/>
    <p:sldId id="275" r:id="rId20"/>
    <p:sldId id="283" r:id="rId21"/>
    <p:sldId id="276" r:id="rId22"/>
    <p:sldId id="270" r:id="rId23"/>
    <p:sldId id="277" r:id="rId24"/>
    <p:sldId id="278" r:id="rId25"/>
    <p:sldId id="279" r:id="rId26"/>
    <p:sldId id="280" r:id="rId27"/>
    <p:sldId id="281" r:id="rId28"/>
    <p:sldId id="282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4" autoAdjust="0"/>
    <p:restoredTop sz="94624" autoAdjust="0"/>
  </p:normalViewPr>
  <p:slideViewPr>
    <p:cSldViewPr>
      <p:cViewPr varScale="1">
        <p:scale>
          <a:sx n="47" d="100"/>
          <a:sy n="47" d="100"/>
        </p:scale>
        <p:origin x="-6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FC34A-9153-4FD2-936A-508633703FD7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67B89-3177-4570-A7A2-4240B3FF8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67B89-3177-4570-A7A2-4240B3FF84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C943-5B2B-475A-BC6B-617E90346D3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67DB-BC64-4C17-89B8-D94E80B0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C943-5B2B-475A-BC6B-617E90346D3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67DB-BC64-4C17-89B8-D94E80B0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C943-5B2B-475A-BC6B-617E90346D3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67DB-BC64-4C17-89B8-D94E80B0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C943-5B2B-475A-BC6B-617E90346D3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67DB-BC64-4C17-89B8-D94E80B0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C943-5B2B-475A-BC6B-617E90346D3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67DB-BC64-4C17-89B8-D94E80B0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C943-5B2B-475A-BC6B-617E90346D3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67DB-BC64-4C17-89B8-D94E80B0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C943-5B2B-475A-BC6B-617E90346D3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67DB-BC64-4C17-89B8-D94E80B0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C943-5B2B-475A-BC6B-617E90346D3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067DB-BC64-4C17-89B8-D94E80B0A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C943-5B2B-475A-BC6B-617E90346D3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67DB-BC64-4C17-89B8-D94E80B0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C943-5B2B-475A-BC6B-617E90346D3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CD067DB-BC64-4C17-89B8-D94E80B0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01AC943-5B2B-475A-BC6B-617E90346D3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67DB-BC64-4C17-89B8-D94E80B0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1AC943-5B2B-475A-BC6B-617E90346D33}" type="datetimeFigureOut">
              <a:rPr lang="en-US" smtClean="0"/>
              <a:pPr/>
              <a:t>4/9/2016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CD067DB-BC64-4C17-89B8-D94E80B0A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Women of the Big 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Authors of personal stories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029200"/>
            <a:ext cx="5486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Clarence Snyder—Home </a:t>
            </a:r>
            <a:r>
              <a:rPr lang="en-US" sz="3100" dirty="0" err="1" smtClean="0"/>
              <a:t>Brewmeister</a:t>
            </a:r>
            <a:endParaRPr lang="en-US"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Started AA in Cleveland, Ohio</a:t>
            </a:r>
            <a:endParaRPr lang="en-US" sz="2800" dirty="0"/>
          </a:p>
        </p:txBody>
      </p:sp>
      <p:pic>
        <p:nvPicPr>
          <p:cNvPr id="2050" name="Picture 2" descr="C:\Users\BakerMT\Pictures\clarence snyder home brewmei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3810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Dr. Robert Holbrook Smith (Dr. Bob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Akron, Ohio</a:t>
            </a:r>
          </a:p>
          <a:p>
            <a:pPr algn="ctr"/>
            <a:r>
              <a:rPr lang="en-US" sz="2800" dirty="0" smtClean="0"/>
              <a:t>Co-Founder of Alcoholics Anonymous</a:t>
            </a:r>
          </a:p>
        </p:txBody>
      </p:sp>
      <p:pic>
        <p:nvPicPr>
          <p:cNvPr id="1026" name="Picture 2" descr="C:\Users\BakerMT\Pictures\dr bo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3581400" cy="538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3381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Ethel Macy, From Farm to City</a:t>
            </a:r>
            <a:endParaRPr lang="en-US"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8586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Akron, Ohio</a:t>
            </a:r>
          </a:p>
          <a:p>
            <a:pPr algn="ctr"/>
            <a:r>
              <a:rPr lang="en-US" sz="2400" dirty="0" smtClean="0"/>
              <a:t>Page 261 in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 and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Editions</a:t>
            </a:r>
          </a:p>
          <a:p>
            <a:pPr algn="ctr"/>
            <a:r>
              <a:rPr lang="en-US" sz="2400" dirty="0" smtClean="0"/>
              <a:t>Date of Sobriety: May 8, 1941</a:t>
            </a:r>
            <a:endParaRPr lang="en-US" sz="2400" dirty="0"/>
          </a:p>
        </p:txBody>
      </p:sp>
      <p:pic>
        <p:nvPicPr>
          <p:cNvPr id="6146" name="Picture 2" descr="C:\Users\BakerMT\Pictures\ethel macy from farm to c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3810000" cy="4900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Dr. Bob and Anne Smith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5" name="Picture Placeholder 4" descr="anne smith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589" r="11589"/>
          <a:stretch>
            <a:fillRect/>
          </a:stretch>
        </p:blipFill>
        <p:spPr>
          <a:xfrm>
            <a:off x="609600" y="1019906"/>
            <a:ext cx="4570828" cy="51307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Akron, Ohio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Esther </a:t>
            </a:r>
            <a:r>
              <a:rPr lang="en-US" sz="2700" dirty="0" err="1" smtClean="0"/>
              <a:t>Elizardi</a:t>
            </a:r>
            <a:r>
              <a:rPr lang="en-US" sz="2700" dirty="0" smtClean="0"/>
              <a:t>—A Flower of the South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7800"/>
            <a:ext cx="5486400" cy="9144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Houston, Texas</a:t>
            </a:r>
          </a:p>
          <a:p>
            <a:pPr algn="ctr"/>
            <a:r>
              <a:rPr lang="en-US" sz="2000" dirty="0" smtClean="0"/>
              <a:t>Page 343 in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Edition, Page 384 in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Edition</a:t>
            </a:r>
          </a:p>
          <a:p>
            <a:pPr algn="ctr"/>
            <a:r>
              <a:rPr lang="en-US" sz="2000" dirty="0" smtClean="0"/>
              <a:t>Date of Sobriety: May 16, 1941</a:t>
            </a:r>
          </a:p>
        </p:txBody>
      </p:sp>
      <p:pic>
        <p:nvPicPr>
          <p:cNvPr id="1026" name="Picture 2" descr="C:\Users\BakerMT\Pictures\esther elizardin flower of the sou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"/>
            <a:ext cx="3124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Ruth Hock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367338"/>
            <a:ext cx="6400800" cy="804862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“Ruth Hock, our nonalcoholic secretary, typed away as I slowly dictated the chapters of the text for the new book.” </a:t>
            </a:r>
            <a:r>
              <a:rPr lang="en-US" sz="2400" i="1" dirty="0" smtClean="0"/>
              <a:t>Bill W.</a:t>
            </a:r>
            <a:endParaRPr lang="en-US" sz="2400" dirty="0"/>
          </a:p>
        </p:txBody>
      </p:sp>
      <p:pic>
        <p:nvPicPr>
          <p:cNvPr id="2050" name="Picture 2" descr="C:\Users\BakerMT\Pictures\ruth h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3810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Countess Felicia </a:t>
            </a:r>
            <a:r>
              <a:rPr lang="en-US" sz="2800" dirty="0" err="1" smtClean="0"/>
              <a:t>Gizycka</a:t>
            </a:r>
            <a:r>
              <a:rPr lang="en-US" sz="2800" dirty="0" smtClean="0"/>
              <a:t>—Stars Don’t Fall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29200"/>
            <a:ext cx="5486400" cy="14478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New York City, New York</a:t>
            </a:r>
          </a:p>
          <a:p>
            <a:pPr algn="ctr"/>
            <a:r>
              <a:rPr lang="en-US" sz="2400" dirty="0" smtClean="0"/>
              <a:t>Page 401 in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Edition, Page 400 in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Edition</a:t>
            </a:r>
          </a:p>
          <a:p>
            <a:pPr algn="ctr"/>
            <a:r>
              <a:rPr lang="en-US" sz="2400" dirty="0" smtClean="0"/>
              <a:t>Date of Sobriety: 1944</a:t>
            </a:r>
            <a:endParaRPr lang="en-US" sz="2400" dirty="0"/>
          </a:p>
        </p:txBody>
      </p:sp>
      <p:pic>
        <p:nvPicPr>
          <p:cNvPr id="3075" name="Picture 3" descr="C:\Users\BakerMT\Pictures\countess felicia gizycka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44958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0"/>
            <a:ext cx="54864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Drew Pearson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7400"/>
            <a:ext cx="5486400" cy="6858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Newspaper Reporter</a:t>
            </a:r>
          </a:p>
          <a:p>
            <a:pPr algn="ctr"/>
            <a:r>
              <a:rPr lang="en-US" sz="2000" dirty="0" smtClean="0"/>
              <a:t>One of the best-known American columnist of his day</a:t>
            </a:r>
          </a:p>
        </p:txBody>
      </p:sp>
      <p:pic>
        <p:nvPicPr>
          <p:cNvPr id="4098" name="Picture 2" descr="C:\Users\BakerMT\Pictures\drew pear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4876800" cy="4953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Dr Ruth Fox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367338"/>
            <a:ext cx="5867400" cy="8048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First medical director of The National Council on Alcoholism</a:t>
            </a:r>
            <a:endParaRPr lang="en-US" sz="3200" dirty="0"/>
          </a:p>
        </p:txBody>
      </p:sp>
      <p:pic>
        <p:nvPicPr>
          <p:cNvPr id="5122" name="Picture 2" descr="C:\Users\BakerMT\Pictures\dr ruth f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4648200" cy="434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914400"/>
          </a:xfrm>
        </p:spPr>
        <p:txBody>
          <a:bodyPr/>
          <a:lstStyle/>
          <a:p>
            <a:pPr algn="ctr"/>
            <a:r>
              <a:rPr lang="en-US" sz="3600" dirty="0" smtClean="0"/>
              <a:t>Priscilla Peck</a:t>
            </a:r>
            <a:endParaRPr lang="en-US" sz="36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1828801"/>
            <a:ext cx="3053866" cy="3276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Long-time member of AA </a:t>
            </a:r>
          </a:p>
          <a:p>
            <a:pPr algn="ctr"/>
            <a:r>
              <a:rPr lang="en-US" sz="3200" dirty="0" smtClean="0"/>
              <a:t>and long-time lover of Mrs. Marty Mann</a:t>
            </a:r>
            <a:endParaRPr lang="en-US" sz="3200" dirty="0"/>
          </a:p>
        </p:txBody>
      </p:sp>
      <p:pic>
        <p:nvPicPr>
          <p:cNvPr id="6146" name="Picture 2" descr="C:\Users\BakerMT\Pictures\priscilla p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4800600" cy="350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810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Florence Rankin—A Feminine Victory</a:t>
            </a:r>
            <a:endParaRPr lang="en-US" sz="2400" dirty="0"/>
          </a:p>
        </p:txBody>
      </p:sp>
      <p:pic>
        <p:nvPicPr>
          <p:cNvPr id="5" name="Picture Placeholder 4" descr="florence rankin a feminine victory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40" b="1040"/>
          <a:stretch>
            <a:fillRect/>
          </a:stretch>
        </p:blipFill>
        <p:spPr>
          <a:xfrm rot="420000">
            <a:off x="1759760" y="-15454"/>
            <a:ext cx="4966000" cy="41584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81600"/>
            <a:ext cx="5486400" cy="12192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New York, New York</a:t>
            </a:r>
          </a:p>
          <a:p>
            <a:pPr algn="ctr"/>
            <a:r>
              <a:rPr lang="en-US" sz="2000" dirty="0" smtClean="0"/>
              <a:t>Original Manuscript and page 217 in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Edition</a:t>
            </a:r>
          </a:p>
          <a:p>
            <a:pPr algn="ctr"/>
            <a:r>
              <a:rPr lang="en-US" sz="2000" dirty="0" smtClean="0"/>
              <a:t>First woman to get sober in AA</a:t>
            </a:r>
          </a:p>
          <a:p>
            <a:pPr algn="ctr"/>
            <a:r>
              <a:rPr lang="en-US" sz="2000" dirty="0" smtClean="0"/>
              <a:t>Date of Sobriety: March 1937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1599"/>
            <a:ext cx="7772400" cy="5588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	Vogue </a:t>
            </a:r>
            <a:r>
              <a:rPr lang="en-US" b="1" dirty="0" smtClean="0"/>
              <a:t>Magazine</a:t>
            </a:r>
            <a:endParaRPr lang="en-US" b="1" dirty="0"/>
          </a:p>
        </p:txBody>
      </p:sp>
      <p:pic>
        <p:nvPicPr>
          <p:cNvPr id="4" name="Picture 3" descr="Vogue Magaz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8782" y="326818"/>
            <a:ext cx="3679508" cy="4778582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1792288" y="5740400"/>
            <a:ext cx="54864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Priscilla Peck, Art Director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56732" y="1143000"/>
            <a:ext cx="3053868" cy="137159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1967  Grapevine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Contains update of Countess Felicia </a:t>
            </a:r>
            <a:r>
              <a:rPr lang="en-US" sz="2800" dirty="0" err="1" smtClean="0"/>
              <a:t>Gizycka’s</a:t>
            </a:r>
            <a:r>
              <a:rPr lang="en-US" sz="2800" dirty="0" smtClean="0"/>
              <a:t> story</a:t>
            </a:r>
            <a:endParaRPr lang="en-US" sz="2800" dirty="0"/>
          </a:p>
        </p:txBody>
      </p:sp>
      <p:pic>
        <p:nvPicPr>
          <p:cNvPr id="7170" name="Picture 2" descr="C:\Users\BakerMT\Pictures\1967 grapev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3810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657600" cy="23622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Countess Felicia </a:t>
            </a:r>
            <a:r>
              <a:rPr lang="en-US" sz="3200" dirty="0" err="1" smtClean="0"/>
              <a:t>Gizycka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3124200"/>
            <a:ext cx="3505200" cy="1905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With mother, Eleanor Medill “</a:t>
            </a:r>
            <a:r>
              <a:rPr lang="en-US" sz="2800" dirty="0" err="1" smtClean="0"/>
              <a:t>Cissy</a:t>
            </a:r>
            <a:r>
              <a:rPr lang="en-US" sz="2800" dirty="0" smtClean="0"/>
              <a:t>” Patterson, editor of the Washington Times.</a:t>
            </a:r>
            <a:endParaRPr lang="en-US" sz="2800" dirty="0"/>
          </a:p>
        </p:txBody>
      </p:sp>
      <p:pic>
        <p:nvPicPr>
          <p:cNvPr id="8195" name="Picture 3" descr="C:\Users\BakerMT\Pictures\cissy-and-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407496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Dr. William Duncan </a:t>
            </a:r>
            <a:r>
              <a:rPr lang="en-US" sz="3200" dirty="0" err="1" smtClean="0"/>
              <a:t>Silkworth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685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The Doctor’s Opinion</a:t>
            </a:r>
          </a:p>
          <a:p>
            <a:pPr algn="ctr"/>
            <a:r>
              <a:rPr lang="en-US" sz="2800" dirty="0" smtClean="0"/>
              <a:t>The little doctor who loved drunks</a:t>
            </a:r>
            <a:endParaRPr lang="en-US" sz="2800" dirty="0"/>
          </a:p>
        </p:txBody>
      </p:sp>
      <p:pic>
        <p:nvPicPr>
          <p:cNvPr id="9218" name="Picture 2" descr="C:\Users\BakerMT\Pictures\dr silkwo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3810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724400"/>
            <a:ext cx="5486400" cy="3810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Marty Mann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81600"/>
            <a:ext cx="54864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Founder of the National Council of Alcoholism</a:t>
            </a:r>
            <a:endParaRPr lang="en-US" sz="2800" dirty="0"/>
          </a:p>
        </p:txBody>
      </p:sp>
      <p:pic>
        <p:nvPicPr>
          <p:cNvPr id="10243" name="Picture 3" descr="C:\Users\BakerMT\Pictures\marty mann with 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3657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5800"/>
            <a:ext cx="54864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2700" dirty="0" smtClean="0"/>
              <a:t>Wynn Laws—Freedom from Bondage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105400"/>
            <a:ext cx="6400800" cy="10668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Ventura, California</a:t>
            </a:r>
          </a:p>
          <a:p>
            <a:pPr algn="ctr"/>
            <a:r>
              <a:rPr lang="en-US" sz="2400" dirty="0" smtClean="0"/>
              <a:t>Page 553 in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Edition and Page 544 in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and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Editions</a:t>
            </a:r>
          </a:p>
          <a:p>
            <a:pPr algn="ctr"/>
            <a:r>
              <a:rPr lang="en-US" sz="2400" dirty="0" smtClean="0"/>
              <a:t>Date of Sobriety: 1947</a:t>
            </a:r>
            <a:endParaRPr lang="en-US" sz="2400" dirty="0"/>
          </a:p>
        </p:txBody>
      </p:sp>
      <p:pic>
        <p:nvPicPr>
          <p:cNvPr id="11266" name="Picture 2" descr="C:\Users\BakerMT\Pictures\young wynn law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400"/>
            <a:ext cx="4724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Wynn </a:t>
            </a:r>
            <a:r>
              <a:rPr lang="en-US" sz="3600" dirty="0" err="1" smtClean="0"/>
              <a:t>Corum</a:t>
            </a:r>
            <a:r>
              <a:rPr lang="en-US" sz="3600" dirty="0" smtClean="0"/>
              <a:t> Laws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Author of Freedom from Bondage</a:t>
            </a:r>
            <a:endParaRPr lang="en-US" sz="2800" dirty="0"/>
          </a:p>
        </p:txBody>
      </p:sp>
      <p:pic>
        <p:nvPicPr>
          <p:cNvPr id="12290" name="Picture 2" descr="C:\Users\BakerMT\Pictures\middle aged wynn law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4419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Wynn and George Laws</a:t>
            </a:r>
            <a:endParaRPr lang="en-US" sz="2800" dirty="0"/>
          </a:p>
        </p:txBody>
      </p:sp>
      <p:pic>
        <p:nvPicPr>
          <p:cNvPr id="5" name="Picture Placeholder 4" descr="wynn corum laws and last husband george laws freedom from bondage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597" r="75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George was Carolyn See’s father</a:t>
            </a:r>
          </a:p>
          <a:p>
            <a:pPr algn="ctr"/>
            <a:r>
              <a:rPr lang="en-US" sz="2400" dirty="0" smtClean="0"/>
              <a:t>Wynn and George were both sober alcoholics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Carolyn See</a:t>
            </a:r>
            <a:endParaRPr lang="en-US" sz="3600" dirty="0"/>
          </a:p>
        </p:txBody>
      </p:sp>
      <p:pic>
        <p:nvPicPr>
          <p:cNvPr id="5" name="Picture Placeholder 4" descr="carolyn see stepdaughter of wynn corum laws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400" r="154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Author and step-daughter of Wynn </a:t>
            </a:r>
            <a:r>
              <a:rPr lang="en-US" sz="3600" dirty="0" err="1" smtClean="0"/>
              <a:t>Corum</a:t>
            </a:r>
            <a:r>
              <a:rPr lang="en-US" sz="3600" dirty="0" smtClean="0"/>
              <a:t> Laws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066801"/>
            <a:ext cx="3053868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Lois Wilson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Lois Wilson rode a Harley</a:t>
            </a:r>
            <a:endParaRPr lang="en-US" sz="2800" dirty="0"/>
          </a:p>
        </p:txBody>
      </p:sp>
      <p:pic>
        <p:nvPicPr>
          <p:cNvPr id="7170" name="Picture 2" descr="C:\Users\BakerMT\Pictures\lois wils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4495800" cy="5664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Bill and Lois Wilson</a:t>
            </a:r>
            <a:endParaRPr lang="en-US" sz="2800" dirty="0"/>
          </a:p>
        </p:txBody>
      </p:sp>
      <p:pic>
        <p:nvPicPr>
          <p:cNvPr id="5" name="Picture Placeholder 4" descr="bill and lois wilson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67" r="16667"/>
          <a:stretch>
            <a:fillRect/>
          </a:stretch>
        </p:blipFill>
        <p:spPr>
          <a:xfrm>
            <a:off x="533400" y="1019906"/>
            <a:ext cx="4647028" cy="46188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Co-Founder of Alcoholics Anonymous and his lady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648200"/>
            <a:ext cx="54864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Fitz Mayo—Our Southern Friend</a:t>
            </a:r>
            <a:endParaRPr lang="en-US" sz="3100" dirty="0"/>
          </a:p>
        </p:txBody>
      </p:sp>
      <p:pic>
        <p:nvPicPr>
          <p:cNvPr id="5" name="Picture Placeholder 4" descr="fitz mayo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035" b="14035"/>
          <a:stretch>
            <a:fillRect/>
          </a:stretch>
        </p:blipFill>
        <p:spPr>
          <a:xfrm>
            <a:off x="1905000" y="533400"/>
            <a:ext cx="4648200" cy="3505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3346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Only story in all four Editions of Big Book</a:t>
            </a:r>
          </a:p>
          <a:p>
            <a:pPr algn="ctr"/>
            <a:r>
              <a:rPr lang="en-US" sz="2400" dirty="0" smtClean="0"/>
              <a:t>Started AA in Washington, DC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3381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Marty Mann—Women Suffer Too</a:t>
            </a:r>
            <a:endParaRPr lang="en-US" sz="3100" dirty="0"/>
          </a:p>
        </p:txBody>
      </p:sp>
      <p:pic>
        <p:nvPicPr>
          <p:cNvPr id="5" name="Picture Placeholder 4" descr="marty mann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361" b="17361"/>
          <a:stretch>
            <a:fillRect/>
          </a:stretch>
        </p:blipFill>
        <p:spPr>
          <a:xfrm>
            <a:off x="457200" y="0"/>
            <a:ext cx="41148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Founded National Council on Alcoholism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Sylvia Kauffman—The Keys of the Kingdom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81600"/>
            <a:ext cx="5486400" cy="121920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Chicago, Illinois</a:t>
            </a:r>
          </a:p>
          <a:p>
            <a:pPr algn="ctr"/>
            <a:r>
              <a:rPr lang="en-US" sz="1600" dirty="0" smtClean="0"/>
              <a:t>Page 304 in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and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Editions and 268 in the 4</a:t>
            </a:r>
            <a:r>
              <a:rPr lang="en-US" sz="1600" baseline="30000" dirty="0" smtClean="0"/>
              <a:t>th</a:t>
            </a:r>
            <a:endParaRPr lang="en-US" sz="1600" dirty="0" smtClean="0"/>
          </a:p>
          <a:p>
            <a:pPr algn="ctr"/>
            <a:r>
              <a:rPr lang="en-US" sz="1600" dirty="0" smtClean="0"/>
              <a:t>Date of Sobriety: September 13, 1939</a:t>
            </a:r>
          </a:p>
          <a:p>
            <a:pPr algn="ctr"/>
            <a:r>
              <a:rPr lang="en-US" sz="1600" dirty="0" smtClean="0"/>
              <a:t>Helped start AA in Chicago</a:t>
            </a:r>
            <a:endParaRPr lang="en-US" sz="1600" dirty="0"/>
          </a:p>
        </p:txBody>
      </p:sp>
      <p:pic>
        <p:nvPicPr>
          <p:cNvPr id="5122" name="Picture 2" descr="C:\Users\BakerMT\Pictures\sylvia kaufm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0"/>
            <a:ext cx="3276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Earl Treat—He Sold Himself Short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Helped start AA in Chicago</a:t>
            </a:r>
          </a:p>
          <a:p>
            <a:pPr algn="ctr"/>
            <a:r>
              <a:rPr lang="en-US" sz="2400" dirty="0" smtClean="0"/>
              <a:t>Assisted Bill Wilson with Traditions</a:t>
            </a:r>
          </a:p>
          <a:p>
            <a:pPr algn="ctr"/>
            <a:endParaRPr lang="en-US" sz="1800" dirty="0" smtClean="0"/>
          </a:p>
          <a:p>
            <a:endParaRPr lang="en-US" dirty="0"/>
          </a:p>
        </p:txBody>
      </p:sp>
      <p:pic>
        <p:nvPicPr>
          <p:cNvPr id="4098" name="Picture 2" descr="C:\Users\BakerMT\Pictures\earl treat he sold himslef sh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4157734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Bill Wilson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Bedford Hills, New York</a:t>
            </a:r>
          </a:p>
          <a:p>
            <a:pPr algn="ctr"/>
            <a:r>
              <a:rPr lang="en-US" sz="2800" dirty="0" smtClean="0"/>
              <a:t>Co-Founder of Alcoholics Anonymous</a:t>
            </a:r>
            <a:endParaRPr lang="en-US" sz="2800" dirty="0"/>
          </a:p>
        </p:txBody>
      </p:sp>
      <p:pic>
        <p:nvPicPr>
          <p:cNvPr id="3074" name="Picture 2" descr="C:\Users\BakerMT\Pictures\smiling bill 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962400" cy="6152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1052</TotalTime>
  <Words>409</Words>
  <Application>Microsoft Office PowerPoint</Application>
  <PresentationFormat>On-screen Show (4:3)</PresentationFormat>
  <Paragraphs>79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Technic</vt:lpstr>
      <vt:lpstr>Women of the Big Book</vt:lpstr>
      <vt:lpstr>Florence Rankin—A Feminine Victory</vt:lpstr>
      <vt:lpstr>Lois Wilson</vt:lpstr>
      <vt:lpstr>Bill and Lois Wilson</vt:lpstr>
      <vt:lpstr> Fitz Mayo—Our Southern Friend</vt:lpstr>
      <vt:lpstr> Marty Mann—Women Suffer Too</vt:lpstr>
      <vt:lpstr> Sylvia Kauffman—The Keys of the Kingdom</vt:lpstr>
      <vt:lpstr> Earl Treat—He Sold Himself Short</vt:lpstr>
      <vt:lpstr>Bill Wilson</vt:lpstr>
      <vt:lpstr> Clarence Snyder—Home Brewmeister</vt:lpstr>
      <vt:lpstr>Dr. Robert Holbrook Smith (Dr. Bob)</vt:lpstr>
      <vt:lpstr> Ethel Macy, From Farm to City</vt:lpstr>
      <vt:lpstr>Dr. Bob and Anne Smith </vt:lpstr>
      <vt:lpstr>    Esther Elizardi—A Flower of the South</vt:lpstr>
      <vt:lpstr>Ruth Hock</vt:lpstr>
      <vt:lpstr>Countess Felicia Gizycka—Stars Don’t Fall</vt:lpstr>
      <vt:lpstr>Drew Pearson</vt:lpstr>
      <vt:lpstr>Dr Ruth Fox</vt:lpstr>
      <vt:lpstr>Priscilla Peck</vt:lpstr>
      <vt:lpstr> Vogue Magazine</vt:lpstr>
      <vt:lpstr>1967  Grapevine</vt:lpstr>
      <vt:lpstr>Countess Felicia Gizycka</vt:lpstr>
      <vt:lpstr>Dr. William Duncan Silkworth</vt:lpstr>
      <vt:lpstr>Marty Mann</vt:lpstr>
      <vt:lpstr> Wynn Laws—Freedom from Bondage</vt:lpstr>
      <vt:lpstr>Wynn Corum Laws</vt:lpstr>
      <vt:lpstr>Wynn and George Laws</vt:lpstr>
      <vt:lpstr>Carolyn See</vt:lpstr>
      <vt:lpstr>Slide 29</vt:lpstr>
    </vt:vector>
  </TitlesOfParts>
  <Company>Kindred Healthcare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of the Big Book</dc:title>
  <dc:creator>BakerMT</dc:creator>
  <cp:lastModifiedBy>BakerMT</cp:lastModifiedBy>
  <cp:revision>48</cp:revision>
  <dcterms:created xsi:type="dcterms:W3CDTF">2016-04-05T19:59:18Z</dcterms:created>
  <dcterms:modified xsi:type="dcterms:W3CDTF">2016-04-10T00:46:02Z</dcterms:modified>
</cp:coreProperties>
</file>